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Lato" panose="020F0502020204030203" pitchFamily="34" charset="0"/>
      <p:regular r:id="rId21"/>
    </p:embeddedFont>
    <p:embeddedFont>
      <p:font typeface="Lato Bold" panose="020F0502020204030203" pitchFamily="34" charset="0"/>
      <p:regular r:id="rId22"/>
    </p:embeddedFont>
    <p:embeddedFont>
      <p:font typeface="Lato Heavy" panose="020F0502020204030203" pitchFamily="34" charset="0"/>
      <p:regular r:id="rId23"/>
    </p:embeddedFont>
    <p:embeddedFont>
      <p:font typeface="Lato Light" panose="020F0502020204030203" pitchFamily="34" charset="0"/>
      <p:regular r:id="rId24"/>
    </p:embeddedFont>
    <p:embeddedFont>
      <p:font typeface="Montserrat" pitchFamily="2" charset="77"/>
      <p:regular r:id="rId25"/>
    </p:embeddedFont>
    <p:embeddedFont>
      <p:font typeface="Montserrat Bold" pitchFamily="2" charset="7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 autoAdjust="0"/>
    <p:restoredTop sz="94611" autoAdjust="0"/>
  </p:normalViewPr>
  <p:slideViewPr>
    <p:cSldViewPr>
      <p:cViewPr varScale="1">
        <p:scale>
          <a:sx n="112" d="100"/>
          <a:sy n="112" d="100"/>
        </p:scale>
        <p:origin x="4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5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6.sv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9063006"/>
            <a:ext cx="18288000" cy="1181685"/>
            <a:chOff x="0" y="0"/>
            <a:chExt cx="4816593" cy="3112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11226"/>
            </a:xfrm>
            <a:custGeom>
              <a:avLst/>
              <a:gdLst/>
              <a:ahLst/>
              <a:cxnLst/>
              <a:rect l="l" t="t" r="r" b="b"/>
              <a:pathLst>
                <a:path w="4816592" h="311226">
                  <a:moveTo>
                    <a:pt x="0" y="0"/>
                  </a:moveTo>
                  <a:lnTo>
                    <a:pt x="4816592" y="0"/>
                  </a:lnTo>
                  <a:lnTo>
                    <a:pt x="4816592" y="311226"/>
                  </a:lnTo>
                  <a:lnTo>
                    <a:pt x="0" y="31122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3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39137"/>
            <a:ext cx="18288000" cy="10280775"/>
            <a:chOff x="0" y="0"/>
            <a:chExt cx="4816593" cy="27076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2707694"/>
            </a:xfrm>
            <a:custGeom>
              <a:avLst/>
              <a:gdLst/>
              <a:ahLst/>
              <a:cxnLst/>
              <a:rect l="l" t="t" r="r" b="b"/>
              <a:pathLst>
                <a:path w="4816592" h="2707694">
                  <a:moveTo>
                    <a:pt x="0" y="0"/>
                  </a:moveTo>
                  <a:lnTo>
                    <a:pt x="4816592" y="0"/>
                  </a:lnTo>
                  <a:lnTo>
                    <a:pt x="4816592" y="2707694"/>
                  </a:lnTo>
                  <a:lnTo>
                    <a:pt x="0" y="2707694"/>
                  </a:lnTo>
                  <a:close/>
                </a:path>
              </a:pathLst>
            </a:custGeom>
            <a:solidFill>
              <a:srgbClr val="03261D">
                <a:alpha val="4274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27457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-21126"/>
            <a:ext cx="18288000" cy="1181685"/>
            <a:chOff x="0" y="0"/>
            <a:chExt cx="4816593" cy="3112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311226"/>
            </a:xfrm>
            <a:custGeom>
              <a:avLst/>
              <a:gdLst/>
              <a:ahLst/>
              <a:cxnLst/>
              <a:rect l="l" t="t" r="r" b="b"/>
              <a:pathLst>
                <a:path w="4816592" h="311226">
                  <a:moveTo>
                    <a:pt x="0" y="0"/>
                  </a:moveTo>
                  <a:lnTo>
                    <a:pt x="4816592" y="0"/>
                  </a:lnTo>
                  <a:lnTo>
                    <a:pt x="4816592" y="311226"/>
                  </a:lnTo>
                  <a:lnTo>
                    <a:pt x="0" y="31122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816593" cy="349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035522" y="3423211"/>
            <a:ext cx="20359043" cy="4002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27"/>
              </a:lnSpc>
            </a:pPr>
            <a:r>
              <a:rPr lang="en-US" sz="17474" b="1" spc="733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STRUCTURED DISSENT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8373320"/>
            <a:ext cx="80833" cy="632536"/>
            <a:chOff x="0" y="0"/>
            <a:chExt cx="21289" cy="16659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289" cy="166594"/>
            </a:xfrm>
            <a:custGeom>
              <a:avLst/>
              <a:gdLst/>
              <a:ahLst/>
              <a:cxnLst/>
              <a:rect l="l" t="t" r="r" b="b"/>
              <a:pathLst>
                <a:path w="21289" h="166594">
                  <a:moveTo>
                    <a:pt x="0" y="0"/>
                  </a:moveTo>
                  <a:lnTo>
                    <a:pt x="21289" y="0"/>
                  </a:lnTo>
                  <a:lnTo>
                    <a:pt x="21289" y="166594"/>
                  </a:lnTo>
                  <a:lnTo>
                    <a:pt x="0" y="166594"/>
                  </a:lnTo>
                  <a:close/>
                </a:path>
              </a:pathLst>
            </a:custGeom>
            <a:solidFill>
              <a:srgbClr val="F5D06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1289" cy="2046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84992" y="1846875"/>
            <a:ext cx="14300362" cy="729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1"/>
              </a:lnSpc>
            </a:pPr>
            <a:r>
              <a:rPr lang="en-US" sz="3815" spc="3052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WHEN AI AGENTS ARGUE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931" y="8344745"/>
            <a:ext cx="3112767" cy="451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4"/>
              </a:lnSpc>
              <a:spcBef>
                <a:spcPct val="0"/>
              </a:spcBef>
            </a:pPr>
            <a:r>
              <a:rPr lang="en-US" sz="1281" spc="32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Patterns for Production Reliability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931" y="8781987"/>
            <a:ext cx="4246305" cy="22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94"/>
              </a:lnSpc>
            </a:pPr>
            <a:r>
              <a:rPr lang="en-US" sz="1281" spc="192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Phil Stafford, Singularity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7151199" y="2225435"/>
            <a:ext cx="8787989" cy="7662867"/>
            <a:chOff x="0" y="0"/>
            <a:chExt cx="2314532" cy="20182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14532" cy="2018204"/>
            </a:xfrm>
            <a:custGeom>
              <a:avLst/>
              <a:gdLst/>
              <a:ahLst/>
              <a:cxnLst/>
              <a:rect l="l" t="t" r="r" b="b"/>
              <a:pathLst>
                <a:path w="2314532" h="2018204">
                  <a:moveTo>
                    <a:pt x="0" y="0"/>
                  </a:moveTo>
                  <a:lnTo>
                    <a:pt x="2314532" y="0"/>
                  </a:lnTo>
                  <a:lnTo>
                    <a:pt x="2314532" y="2018204"/>
                  </a:lnTo>
                  <a:lnTo>
                    <a:pt x="0" y="201820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2314532" cy="2027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1.2" end="14707.134"/>
                </p14:media>
              </p:ext>
            </p:extLst>
          </p:nvPr>
        </p:nvPicPr>
        <p:blipFill>
          <a:blip r:embed="rId5"/>
          <a:srcRect r="38779"/>
          <a:stretch>
            <a:fillRect/>
          </a:stretch>
        </p:blipFill>
        <p:spPr>
          <a:xfrm>
            <a:off x="7375725" y="2464855"/>
            <a:ext cx="8280634" cy="710394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05840" y="798195"/>
            <a:ext cx="1627632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5700" b="1" u="sng" spc="3887">
                <a:solidFill>
                  <a:srgbClr val="F8B034"/>
                </a:solidFill>
                <a:latin typeface="Lato Bold"/>
                <a:ea typeface="Lato Bold"/>
                <a:cs typeface="Lato Bold"/>
                <a:sym typeface="Lato Bold"/>
              </a:rPr>
              <a:t>DEMONSTRATION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1255" y="2712025"/>
            <a:ext cx="5382424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7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SYSTEM ANALYZES: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Security scan results from multiple tools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Produces strategic guidance with confidence scores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Shows agent debate and consensus building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1255" y="6007305"/>
            <a:ext cx="5382424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74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TO WATCH FOR: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Multi-phase deliberation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Agents challenging each other's assumptions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Confidence scoring output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Runtime: ~3-4 minutes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23482" y="1747735"/>
            <a:ext cx="6641035" cy="3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spc="174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MCP SERVER SECURITY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05840" y="950595"/>
            <a:ext cx="1627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PRODUCTION-READY METRICS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840" y="3328035"/>
            <a:ext cx="438912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PROCESSING 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943600" y="3337560"/>
            <a:ext cx="438912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3.5 minutes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81360" y="3337560"/>
            <a:ext cx="64008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Async analysis workflow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" y="4242435"/>
            <a:ext cx="438912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INPUT SIZE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43600" y="4251960"/>
            <a:ext cx="438912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34,393 characters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81360" y="4251960"/>
            <a:ext cx="64008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Enterprise-scale scans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5840" y="5156835"/>
            <a:ext cx="438912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OUTPUT SIZE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43600" y="5166360"/>
            <a:ext cx="438912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10,325 characters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81360" y="5166360"/>
            <a:ext cx="64008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Executive-appropriate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5840" y="6071235"/>
            <a:ext cx="438912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API COST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3600" y="6080760"/>
            <a:ext cx="438912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~$15 per 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81360" y="6080760"/>
            <a:ext cx="64008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vs $500-2000 analyst time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5840" y="6985635"/>
            <a:ext cx="438912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CONFIDENCE SCORES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43600" y="6995160"/>
            <a:ext cx="4579819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 recommendation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81360" y="6995160"/>
            <a:ext cx="6400800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Guides validation priority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5840" y="8275320"/>
            <a:ext cx="1627632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Comparison: Manual security analyst review = 4-8 hours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Throughput: API-limited, not human-limited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595897" y="3285480"/>
            <a:ext cx="4422794" cy="4422794"/>
            <a:chOff x="0" y="0"/>
            <a:chExt cx="5897059" cy="589705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97059" cy="5897059"/>
            </a:xfrm>
            <a:custGeom>
              <a:avLst/>
              <a:gdLst/>
              <a:ahLst/>
              <a:cxnLst/>
              <a:rect l="l" t="t" r="r" b="b"/>
              <a:pathLst>
                <a:path w="5897059" h="5897059">
                  <a:moveTo>
                    <a:pt x="0" y="0"/>
                  </a:moveTo>
                  <a:lnTo>
                    <a:pt x="5897059" y="0"/>
                  </a:lnTo>
                  <a:lnTo>
                    <a:pt x="5897059" y="5897059"/>
                  </a:lnTo>
                  <a:lnTo>
                    <a:pt x="0" y="5897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49741" y="192259"/>
              <a:ext cx="5380618" cy="5054520"/>
            </a:xfrm>
            <a:custGeom>
              <a:avLst/>
              <a:gdLst/>
              <a:ahLst/>
              <a:cxnLst/>
              <a:rect l="l" t="t" r="r" b="b"/>
              <a:pathLst>
                <a:path w="5380618" h="5054520">
                  <a:moveTo>
                    <a:pt x="0" y="0"/>
                  </a:moveTo>
                  <a:lnTo>
                    <a:pt x="5380618" y="0"/>
                  </a:lnTo>
                  <a:lnTo>
                    <a:pt x="5380618" y="5054520"/>
                  </a:lnTo>
                  <a:lnTo>
                    <a:pt x="0" y="5054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05840" y="950595"/>
            <a:ext cx="1627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THE EVALUATION SURPRISE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" y="2240280"/>
            <a:ext cx="1627632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used two different evaluation methods on the same output: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6112" y="3049905"/>
            <a:ext cx="6379582" cy="306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Task-Aligned Evaluation</a:t>
            </a:r>
          </a:p>
          <a:p>
            <a:pPr algn="ctr">
              <a:lnSpc>
                <a:spcPts val="3359"/>
              </a:lnSpc>
            </a:pPr>
            <a:endParaRPr lang="en-US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3359"/>
              </a:lnSpc>
            </a:pPr>
            <a:endParaRPr lang="en-US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Criteria: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Actionability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Risk prioritization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Business context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21343" y="6428869"/>
            <a:ext cx="438912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z="6570" b="1">
                <a:solidFill>
                  <a:srgbClr val="F5D062"/>
                </a:solidFill>
                <a:latin typeface="Lato Bold"/>
                <a:ea typeface="Lato Bold"/>
                <a:cs typeface="Lato Bold"/>
                <a:sym typeface="Lato Bold"/>
              </a:rPr>
              <a:t>92% 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10015" y="3145155"/>
            <a:ext cx="7269985" cy="3057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DeepEval </a:t>
            </a:r>
          </a:p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LLM Quality Benchmark</a:t>
            </a:r>
          </a:p>
          <a:p>
            <a:pPr algn="ctr">
              <a:lnSpc>
                <a:spcPts val="3359"/>
              </a:lnSpc>
            </a:pPr>
            <a:endParaRPr lang="en-US" sz="2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Criteria: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Technical accuracy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Faithfulness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Completeness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50447" y="6428869"/>
            <a:ext cx="438912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4"/>
              </a:lnSpc>
            </a:pPr>
            <a:r>
              <a:rPr lang="en-US" sz="657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54% ❌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5840" y="8021955"/>
            <a:ext cx="1627632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38-point gap. Same output. Both using Claude Sonnet 4.5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5840" y="9119235"/>
            <a:ext cx="1627632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6"/>
              </a:lnSpc>
            </a:pPr>
            <a:r>
              <a:rPr lang="en-US" sz="29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Production Lesson: Your evaluation methodology must understand your architecture.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7986183" y="2889338"/>
            <a:ext cx="9535199" cy="7149426"/>
            <a:chOff x="0" y="0"/>
            <a:chExt cx="2511328" cy="18829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11328" cy="1882977"/>
            </a:xfrm>
            <a:custGeom>
              <a:avLst/>
              <a:gdLst/>
              <a:ahLst/>
              <a:cxnLst/>
              <a:rect l="l" t="t" r="r" b="b"/>
              <a:pathLst>
                <a:path w="2511328" h="1882977">
                  <a:moveTo>
                    <a:pt x="0" y="0"/>
                  </a:moveTo>
                  <a:lnTo>
                    <a:pt x="2511328" y="0"/>
                  </a:lnTo>
                  <a:lnTo>
                    <a:pt x="2511328" y="1882977"/>
                  </a:lnTo>
                  <a:lnTo>
                    <a:pt x="0" y="1882977"/>
                  </a:lnTo>
                  <a:close/>
                </a:path>
              </a:pathLst>
            </a:custGeom>
            <a:solidFill>
              <a:srgbClr val="000000">
                <a:alpha val="78824"/>
              </a:srgbClr>
            </a:solidFill>
            <a:ln w="38100" cap="sq">
              <a:solidFill>
                <a:srgbClr val="F8B034">
                  <a:alpha val="78824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511328" cy="192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5840" y="2889338"/>
            <a:ext cx="6876516" cy="7149426"/>
            <a:chOff x="0" y="0"/>
            <a:chExt cx="1811099" cy="18829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1099" cy="1882977"/>
            </a:xfrm>
            <a:custGeom>
              <a:avLst/>
              <a:gdLst/>
              <a:ahLst/>
              <a:cxnLst/>
              <a:rect l="l" t="t" r="r" b="b"/>
              <a:pathLst>
                <a:path w="1811099" h="1882977">
                  <a:moveTo>
                    <a:pt x="0" y="0"/>
                  </a:moveTo>
                  <a:lnTo>
                    <a:pt x="1811099" y="0"/>
                  </a:lnTo>
                  <a:lnTo>
                    <a:pt x="1811099" y="1882977"/>
                  </a:lnTo>
                  <a:lnTo>
                    <a:pt x="0" y="1882977"/>
                  </a:lnTo>
                  <a:close/>
                </a:path>
              </a:pathLst>
            </a:custGeom>
            <a:solidFill>
              <a:srgbClr val="000000">
                <a:alpha val="78824"/>
              </a:srgbClr>
            </a:solidFill>
            <a:ln w="38100" cap="sq">
              <a:solidFill>
                <a:srgbClr val="F8B034">
                  <a:alpha val="78824"/>
                </a:srgbClr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811099" cy="192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48877" y="7831037"/>
            <a:ext cx="2085148" cy="1958775"/>
          </a:xfrm>
          <a:custGeom>
            <a:avLst/>
            <a:gdLst/>
            <a:ahLst/>
            <a:cxnLst/>
            <a:rect l="l" t="t" r="r" b="b"/>
            <a:pathLst>
              <a:path w="2085148" h="1958775">
                <a:moveTo>
                  <a:pt x="0" y="0"/>
                </a:moveTo>
                <a:lnTo>
                  <a:pt x="2085148" y="0"/>
                </a:lnTo>
                <a:lnTo>
                  <a:pt x="2085148" y="1958776"/>
                </a:lnTo>
                <a:lnTo>
                  <a:pt x="0" y="1958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05840" y="635287"/>
            <a:ext cx="1627632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WHAT STRUCTURED DISSENT ACTUALLY CATCHES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8877" y="3014954"/>
            <a:ext cx="8412480" cy="445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Single-Agent Baseline</a:t>
            </a:r>
          </a:p>
          <a:p>
            <a:pPr algn="l">
              <a:lnSpc>
                <a:spcPts val="3120"/>
              </a:lnSpc>
            </a:pPr>
            <a:endParaRPr lang="en-US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Q: "What should we prioritize?"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A: "Fix the authentication issues first."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(Confidence: appears 100%)</a:t>
            </a: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Missing: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❌ No uncertainty expression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❌ Overlooked cascading vulnerabilities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❌ Missed business constraint conflicts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❌ Silent failure mode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81458" y="3808113"/>
            <a:ext cx="8412480" cy="598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With Structured Dissent</a:t>
            </a:r>
          </a:p>
          <a:p>
            <a:pPr algn="l">
              <a:lnSpc>
                <a:spcPts val="3120"/>
              </a:lnSpc>
            </a:pPr>
            <a:endParaRPr lang="en-US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Q: "What should we prioritize?"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A: "Auth layer is priority (95% confidence).</a:t>
            </a:r>
          </a:p>
          <a:p>
            <a:pPr algn="l">
              <a:lnSpc>
                <a:spcPts val="3120"/>
              </a:lnSpc>
            </a:pPr>
            <a:endParaRPr lang="en-US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2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However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skeptics identified 3 cascading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exploit chains believers missed initially.</a:t>
            </a:r>
          </a:p>
          <a:p>
            <a:pPr algn="l">
              <a:lnSpc>
                <a:spcPts val="240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Database migration timeline has low</a:t>
            </a:r>
          </a:p>
          <a:p>
            <a:pPr algn="l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confidence (40%) - </a:t>
            </a:r>
            <a:r>
              <a:rPr lang="en-US" sz="2000" b="1">
                <a:solidFill>
                  <a:srgbClr val="F5D06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needs human review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."</a:t>
            </a:r>
          </a:p>
          <a:p>
            <a:pPr algn="l">
              <a:lnSpc>
                <a:spcPts val="3120"/>
              </a:lnSpc>
            </a:pPr>
            <a:endParaRPr lang="en-US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Catches: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Cross-agent validation reveals blind spots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Explicit uncertainty on low-confidence items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Minority dissent documented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Escalation triggers clear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934964" y="3097364"/>
            <a:ext cx="3375771" cy="1643468"/>
          </a:xfrm>
          <a:custGeom>
            <a:avLst/>
            <a:gdLst/>
            <a:ahLst/>
            <a:cxnLst/>
            <a:rect l="l" t="t" r="r" b="b"/>
            <a:pathLst>
              <a:path w="3375771" h="1643468">
                <a:moveTo>
                  <a:pt x="0" y="0"/>
                </a:moveTo>
                <a:lnTo>
                  <a:pt x="3375771" y="0"/>
                </a:lnTo>
                <a:lnTo>
                  <a:pt x="3375771" y="1643467"/>
                </a:lnTo>
                <a:lnTo>
                  <a:pt x="0" y="1643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73" t="-66554" r="-12614" b="-111333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05840" y="950595"/>
            <a:ext cx="1627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PRODUCTION DECISION FRAMEWORK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2870" y="2180727"/>
            <a:ext cx="8412480" cy="652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 USE</a:t>
            </a:r>
          </a:p>
          <a:p>
            <a:pPr algn="l">
              <a:lnSpc>
                <a:spcPts val="3359"/>
              </a:lnSpc>
            </a:pPr>
            <a:endParaRPr lang="en-US" sz="32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High-Stakes Decisions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MCP server security assessments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Production deployment approvals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Infrastructure change reviews</a:t>
            </a:r>
          </a:p>
          <a:p>
            <a:pPr algn="l">
              <a:lnSpc>
                <a:spcPts val="3359"/>
              </a:lnSpc>
            </a:pPr>
            <a:endParaRPr lang="en-US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When Silent Failures Are Costly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Security vulnerabilities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Compliance violations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Customer-facing risks</a:t>
            </a:r>
          </a:p>
          <a:p>
            <a:pPr algn="l">
              <a:lnSpc>
                <a:spcPts val="3359"/>
              </a:lnSpc>
            </a:pPr>
            <a:endParaRPr lang="en-US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Complex Tradeoff Analysis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Competing priorities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No clear 'right answer'</a:t>
            </a:r>
          </a:p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Multiple stakeholder concerns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94665" y="2180727"/>
            <a:ext cx="804672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DON’T USE</a:t>
            </a:r>
          </a:p>
          <a:p>
            <a:pPr algn="l">
              <a:lnSpc>
                <a:spcPts val="3359"/>
              </a:lnSpc>
            </a:pPr>
            <a:endParaRPr lang="en-US" sz="32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Simple lookups (overkill)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Real-time requirements (&lt; 1 sec)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Low-stakes decisions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Already have ground truth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980" y="8977313"/>
            <a:ext cx="162763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Rule of thumb: If a wrong answer costs &gt; $1000, use structured dissent.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05840" y="950595"/>
            <a:ext cx="1627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HOW TO MAKE DEBATE ACTUALLY 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840" y="2596515"/>
            <a:ext cx="16276320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Pattern 1: Persona Engineering</a:t>
            </a:r>
          </a:p>
          <a:p>
            <a:pPr algn="l">
              <a:lnSpc>
                <a:spcPts val="2879"/>
              </a:lnSpc>
            </a:pPr>
            <a:endParaRPr lang="en-US" sz="3200">
              <a:solidFill>
                <a:srgbClr val="F5D062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Believer = {                                     Skeptic = {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"bias": "Solution-focused",        "bias": "Risk-focused",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"instruction": "Identify               "instruction": "Find what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what CAN be fixed"                     believers overlook"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                                                          }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2980" y="5463759"/>
            <a:ext cx="16276320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Pattern 2: Explicit Adversarial Instructions</a:t>
            </a:r>
          </a:p>
          <a:p>
            <a:pPr algn="l">
              <a:lnSpc>
                <a:spcPts val="3359"/>
              </a:lnSpc>
            </a:pPr>
            <a:endParaRPr lang="en-US" sz="3200">
              <a:solidFill>
                <a:srgbClr val="F5D062"/>
              </a:solidFill>
              <a:latin typeface="Lato"/>
              <a:ea typeface="Lato"/>
              <a:cs typeface="Lato"/>
              <a:sym typeface="Lato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"Read the previous analysis. CRITICALLY EVALUATE their conclusions.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assumptions are flawed?"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2980" y="6789778"/>
            <a:ext cx="16276320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7"/>
              </a:lnSpc>
            </a:pPr>
            <a:endParaRPr/>
          </a:p>
          <a:p>
            <a:pPr algn="l">
              <a:lnSpc>
                <a:spcPts val="2767"/>
              </a:lnSpc>
            </a:pPr>
            <a:endParaRPr/>
          </a:p>
          <a:p>
            <a:pPr algn="l">
              <a:lnSpc>
                <a:spcPts val="2767"/>
              </a:lnSpc>
            </a:pPr>
            <a:r>
              <a:rPr lang="en-US" sz="2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1: Independent analysis (no peer influence)</a:t>
            </a:r>
          </a:p>
          <a:p>
            <a:pPr algn="l">
              <a:lnSpc>
                <a:spcPts val="2767"/>
              </a:lnSpc>
            </a:pPr>
            <a:r>
              <a:rPr lang="en-US" sz="2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2: Challenge each other (adversarial) ← CRITICAL</a:t>
            </a:r>
          </a:p>
          <a:p>
            <a:pPr algn="l">
              <a:lnSpc>
                <a:spcPts val="2767"/>
              </a:lnSpc>
            </a:pPr>
            <a:r>
              <a:rPr lang="en-US" sz="2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3: Refine after debate (synthesis)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" y="8814435"/>
            <a:ext cx="1627632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Phase 2 is where reliability improvement happens.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05840" y="950595"/>
            <a:ext cx="1627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OPTIMIZATION STRATEGIES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840" y="2779395"/>
            <a:ext cx="62179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Strategy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72400" y="2779395"/>
            <a:ext cx="34747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Cost Savings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95760" y="2779395"/>
            <a:ext cx="548640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Reliability Impact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5840" y="3529965"/>
            <a:ext cx="62179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Faster model Phase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72400" y="3529965"/>
            <a:ext cx="34747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80%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95760" y="3529965"/>
            <a:ext cx="548640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⚠️ Medium quality loss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5840" y="4352925"/>
            <a:ext cx="62179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Reduce to 2 phases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72400" y="4352925"/>
            <a:ext cx="34747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33%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95760" y="4352925"/>
            <a:ext cx="548640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⚠️ Less adversarial checking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5840" y="5175885"/>
            <a:ext cx="62179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 agents vs 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72400" y="5175885"/>
            <a:ext cx="34747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40%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95760" y="5175885"/>
            <a:ext cx="548640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⚠️ High diversity loss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5840" y="5998845"/>
            <a:ext cx="62179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Cache system prompts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72400" y="5998845"/>
            <a:ext cx="34747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50% tokens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95760" y="5998845"/>
            <a:ext cx="548640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No impact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5840" y="6821805"/>
            <a:ext cx="62179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Selective deployment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72400" y="6821805"/>
            <a:ext cx="34747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Variable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795760" y="6821805"/>
            <a:ext cx="548640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No impact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5840" y="7909560"/>
            <a:ext cx="1627632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Recommendation: Don't optimize until you measure reliability impact.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Best Practice: Full configuration for high-risk, lighter for routine.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05840" y="950595"/>
            <a:ext cx="1627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WHAT YOU SHOULD REMEMBER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0080" y="2779395"/>
            <a:ext cx="73152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01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4480" y="2788920"/>
            <a:ext cx="1572767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39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Single-agent LLMs fail silently in production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4480" y="3191256"/>
            <a:ext cx="1572767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No uncertainty, no self-correction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Structured dissent provides adversarial verification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" y="4150995"/>
            <a:ext cx="73152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01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54480" y="4160520"/>
            <a:ext cx="1572767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39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Confidence scoring enables production reliability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54480" y="4562856"/>
            <a:ext cx="15727678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High confidence → automated approval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Low confidence → mandatory human review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0080" y="5522595"/>
            <a:ext cx="73152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01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4480" y="5532120"/>
            <a:ext cx="1572767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39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It's production-ready now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4480" y="5934456"/>
            <a:ext cx="1572767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3.5 min processing, $15 cost per analysis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Case study: 847 findings analyzed successfully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97-99% cost reduction vs manual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0080" y="6894195"/>
            <a:ext cx="73152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01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54480" y="6903720"/>
            <a:ext cx="1572767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39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Orchestration matters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54480" y="7306056"/>
            <a:ext cx="1572767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Multi-phase debate is critical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Adversarial instructions drive quality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Monitor disagreement levels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0080" y="8265795"/>
            <a:ext cx="73152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3"/>
              </a:lnSpc>
            </a:pPr>
            <a:r>
              <a:rPr lang="en-US" sz="301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54480" y="8275320"/>
            <a:ext cx="15727678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8"/>
              </a:lnSpc>
            </a:pPr>
            <a:r>
              <a:rPr lang="en-US" sz="239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 evaluation approaches needed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54480" y="8677656"/>
            <a:ext cx="1572767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Traditional LLM metrics miss the point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Output quality validation with domain experts is key</a:t>
            </a:r>
          </a:p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→ Task-specific success metrics needed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693545"/>
            <a:ext cx="1627632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 b="1" spc="2820">
                <a:solidFill>
                  <a:srgbClr val="F8B034"/>
                </a:solidFill>
                <a:latin typeface="Lato Bold"/>
                <a:ea typeface="Lato Bold"/>
                <a:cs typeface="Lato Bold"/>
                <a:sym typeface="Lato Bold"/>
              </a:rPr>
              <a:t>KEY TAKEAWAYS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05840" y="950595"/>
            <a:ext cx="1627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TRY IT YOURSELF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840" y="2779395"/>
            <a:ext cx="16276320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3"/>
              </a:lnSpc>
            </a:pPr>
            <a:r>
              <a:rPr lang="en-US" sz="42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GitHub: https://github.com/pestafford/thinktank-demo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49040" y="3895725"/>
            <a:ext cx="10789920" cy="208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 git clone [repo]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 cd thinktank-demo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 pip install -r requirements.txt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 export CLAUDE_API_KEY="your-key"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$ python run_security_report_analysis.py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5840" y="6629400"/>
            <a:ext cx="16276320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75"/>
              </a:lnSpc>
            </a:pPr>
            <a:r>
              <a:rPr lang="en-US" sz="24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Includes:</a:t>
            </a:r>
          </a:p>
          <a:p>
            <a:pPr algn="l">
              <a:lnSpc>
                <a:spcPts val="2975"/>
              </a:lnSpc>
            </a:pPr>
            <a:r>
              <a:rPr lang="en-US" sz="24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Full structured dissent implementation</a:t>
            </a:r>
          </a:p>
          <a:p>
            <a:pPr algn="l">
              <a:lnSpc>
                <a:spcPts val="2975"/>
              </a:lnSpc>
            </a:pPr>
            <a:r>
              <a:rPr lang="en-US" sz="24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MCP security extension</a:t>
            </a:r>
          </a:p>
          <a:p>
            <a:pPr algn="l">
              <a:lnSpc>
                <a:spcPts val="2975"/>
              </a:lnSpc>
            </a:pPr>
            <a:r>
              <a:rPr lang="en-US" sz="24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Case study (847-finding analysis)</a:t>
            </a:r>
          </a:p>
          <a:p>
            <a:pPr algn="l">
              <a:lnSpc>
                <a:spcPts val="2975"/>
              </a:lnSpc>
            </a:pPr>
            <a:r>
              <a:rPr lang="en-US" sz="24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Confidence scoring system</a:t>
            </a:r>
          </a:p>
          <a:p>
            <a:pPr algn="l">
              <a:lnSpc>
                <a:spcPts val="2975"/>
              </a:lnSpc>
            </a:pPr>
            <a:r>
              <a:rPr lang="en-US" sz="24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Monitoring patterns</a:t>
            </a:r>
          </a:p>
          <a:p>
            <a:pPr algn="l">
              <a:lnSpc>
                <a:spcPts val="2975"/>
              </a:lnSpc>
            </a:pPr>
            <a:r>
              <a:rPr lang="en-US" sz="247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✅ Evaluation frameworks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>
            <a:off x="2688851" y="4820623"/>
            <a:ext cx="4279771" cy="4279771"/>
          </a:xfrm>
          <a:custGeom>
            <a:avLst/>
            <a:gdLst/>
            <a:ahLst/>
            <a:cxnLst/>
            <a:rect l="l" t="t" r="r" b="b"/>
            <a:pathLst>
              <a:path w="4279771" h="4279771">
                <a:moveTo>
                  <a:pt x="0" y="0"/>
                </a:moveTo>
                <a:lnTo>
                  <a:pt x="4279771" y="0"/>
                </a:lnTo>
                <a:lnTo>
                  <a:pt x="4279771" y="4279771"/>
                </a:lnTo>
                <a:lnTo>
                  <a:pt x="0" y="4279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988710" y="4984799"/>
            <a:ext cx="3872282" cy="3872282"/>
          </a:xfrm>
          <a:custGeom>
            <a:avLst/>
            <a:gdLst/>
            <a:ahLst/>
            <a:cxnLst/>
            <a:rect l="l" t="t" r="r" b="b"/>
            <a:pathLst>
              <a:path w="3872282" h="3872282">
                <a:moveTo>
                  <a:pt x="0" y="0"/>
                </a:moveTo>
                <a:lnTo>
                  <a:pt x="3872283" y="0"/>
                </a:lnTo>
                <a:lnTo>
                  <a:pt x="3872283" y="3872282"/>
                </a:lnTo>
                <a:lnTo>
                  <a:pt x="0" y="3872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024639" y="2420323"/>
            <a:ext cx="719906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4AFF00"/>
                </a:solidFill>
                <a:latin typeface="Lato"/>
                <a:ea typeface="Lato"/>
                <a:cs typeface="Lato"/>
                <a:sym typeface="Lato"/>
              </a:rPr>
              <a:t>https://github.com/pestafford/thinktank-demo</a:t>
            </a:r>
          </a:p>
        </p:txBody>
      </p:sp>
      <p:sp>
        <p:nvSpPr>
          <p:cNvPr id="10" name="Freeform 10"/>
          <p:cNvSpPr/>
          <p:nvPr/>
        </p:nvSpPr>
        <p:spPr>
          <a:xfrm>
            <a:off x="8873458" y="4308675"/>
            <a:ext cx="436312" cy="372055"/>
          </a:xfrm>
          <a:custGeom>
            <a:avLst/>
            <a:gdLst/>
            <a:ahLst/>
            <a:cxnLst/>
            <a:rect l="l" t="t" r="r" b="b"/>
            <a:pathLst>
              <a:path w="436312" h="372055">
                <a:moveTo>
                  <a:pt x="0" y="0"/>
                </a:moveTo>
                <a:lnTo>
                  <a:pt x="436312" y="0"/>
                </a:lnTo>
                <a:lnTo>
                  <a:pt x="436312" y="372055"/>
                </a:lnTo>
                <a:lnTo>
                  <a:pt x="0" y="372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855795" y="5116787"/>
            <a:ext cx="442366" cy="442366"/>
          </a:xfrm>
          <a:custGeom>
            <a:avLst/>
            <a:gdLst/>
            <a:ahLst/>
            <a:cxnLst/>
            <a:rect l="l" t="t" r="r" b="b"/>
            <a:pathLst>
              <a:path w="442366" h="442366">
                <a:moveTo>
                  <a:pt x="0" y="0"/>
                </a:moveTo>
                <a:lnTo>
                  <a:pt x="442366" y="0"/>
                </a:lnTo>
                <a:lnTo>
                  <a:pt x="442366" y="442366"/>
                </a:lnTo>
                <a:lnTo>
                  <a:pt x="0" y="4423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36194" y="6653667"/>
            <a:ext cx="481569" cy="356361"/>
          </a:xfrm>
          <a:custGeom>
            <a:avLst/>
            <a:gdLst/>
            <a:ahLst/>
            <a:cxnLst/>
            <a:rect l="l" t="t" r="r" b="b"/>
            <a:pathLst>
              <a:path w="481569" h="356361">
                <a:moveTo>
                  <a:pt x="0" y="0"/>
                </a:moveTo>
                <a:lnTo>
                  <a:pt x="481569" y="0"/>
                </a:lnTo>
                <a:lnTo>
                  <a:pt x="481569" y="356361"/>
                </a:lnTo>
                <a:lnTo>
                  <a:pt x="0" y="3563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836194" y="8181603"/>
            <a:ext cx="512779" cy="486626"/>
          </a:xfrm>
          <a:custGeom>
            <a:avLst/>
            <a:gdLst/>
            <a:ahLst/>
            <a:cxnLst/>
            <a:rect l="l" t="t" r="r" b="b"/>
            <a:pathLst>
              <a:path w="512779" h="486626">
                <a:moveTo>
                  <a:pt x="0" y="0"/>
                </a:moveTo>
                <a:lnTo>
                  <a:pt x="512779" y="0"/>
                </a:lnTo>
                <a:lnTo>
                  <a:pt x="512779" y="486626"/>
                </a:lnTo>
                <a:lnTo>
                  <a:pt x="0" y="4866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9978" t="-1162" r="-22777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873458" y="5854428"/>
            <a:ext cx="472456" cy="472456"/>
          </a:xfrm>
          <a:custGeom>
            <a:avLst/>
            <a:gdLst/>
            <a:ahLst/>
            <a:cxnLst/>
            <a:rect l="l" t="t" r="r" b="b"/>
            <a:pathLst>
              <a:path w="472456" h="472456">
                <a:moveTo>
                  <a:pt x="0" y="0"/>
                </a:moveTo>
                <a:lnTo>
                  <a:pt x="472456" y="0"/>
                </a:lnTo>
                <a:lnTo>
                  <a:pt x="472456" y="472456"/>
                </a:lnTo>
                <a:lnTo>
                  <a:pt x="0" y="4724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86479" y="801073"/>
            <a:ext cx="162763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DISCUSSION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2201" y="2420323"/>
            <a:ext cx="7199065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TEST THE DEMO YOURSELF </a:t>
            </a:r>
          </a:p>
          <a:p>
            <a:pPr algn="ctr">
              <a:lnSpc>
                <a:spcPts val="4799"/>
              </a:lnSpc>
            </a:pPr>
            <a:endParaRPr lang="en-US" sz="3999">
              <a:solidFill>
                <a:srgbClr val="F5D062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4799"/>
              </a:lnSpc>
            </a:pPr>
            <a:endParaRPr lang="en-US" sz="3999">
              <a:solidFill>
                <a:srgbClr val="F5D062"/>
              </a:solidFill>
              <a:latin typeface="Lato"/>
              <a:ea typeface="Lato"/>
              <a:cs typeface="Lato"/>
              <a:sym typeface="Lato"/>
            </a:endParaRPr>
          </a:p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FIND ME ON SOCIALS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85995" y="4289625"/>
            <a:ext cx="7256274" cy="521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@phillipstafford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http://securingthesingularity.com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phil@securingthesingularity.com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Simply Cyber 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 Smarter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Black Hills 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@securingthesingularity</a:t>
            </a:r>
          </a:p>
          <a:p>
            <a:pPr algn="l">
              <a:lnSpc>
                <a:spcPts val="3120"/>
              </a:lnSpc>
            </a:pPr>
            <a:endParaRPr lang="en-US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4289"/>
              </a:lnSpc>
            </a:pPr>
            <a:r>
              <a:rPr lang="en-US" sz="3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MLOps Community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6004" y="1715473"/>
            <a:ext cx="162763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 spc="1710">
                <a:solidFill>
                  <a:srgbClr val="F8B034"/>
                </a:solidFill>
                <a:latin typeface="Lato Bold"/>
                <a:ea typeface="Lato Bold"/>
                <a:cs typeface="Lato Bold"/>
                <a:sym typeface="Lato Bold"/>
              </a:rPr>
              <a:t>LETS TALK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9381"/>
            <a:ext cx="18288000" cy="10267619"/>
            <a:chOff x="0" y="0"/>
            <a:chExt cx="4816593" cy="27042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229"/>
            </a:xfrm>
            <a:custGeom>
              <a:avLst/>
              <a:gdLst/>
              <a:ahLst/>
              <a:cxnLst/>
              <a:rect l="l" t="t" r="r" b="b"/>
              <a:pathLst>
                <a:path w="4816592" h="2704229">
                  <a:moveTo>
                    <a:pt x="0" y="0"/>
                  </a:moveTo>
                  <a:lnTo>
                    <a:pt x="4816592" y="0"/>
                  </a:lnTo>
                  <a:lnTo>
                    <a:pt x="4816592" y="2704229"/>
                  </a:lnTo>
                  <a:lnTo>
                    <a:pt x="0" y="2704229"/>
                  </a:lnTo>
                  <a:close/>
                </a:path>
              </a:pathLst>
            </a:custGeom>
            <a:solidFill>
              <a:srgbClr val="000000">
                <a:alpha val="6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341072" y="3890516"/>
            <a:ext cx="7485875" cy="2888381"/>
          </a:xfrm>
          <a:custGeom>
            <a:avLst/>
            <a:gdLst/>
            <a:ahLst/>
            <a:cxnLst/>
            <a:rect l="l" t="t" r="r" b="b"/>
            <a:pathLst>
              <a:path w="7485875" h="2888381">
                <a:moveTo>
                  <a:pt x="0" y="0"/>
                </a:moveTo>
                <a:lnTo>
                  <a:pt x="7485876" y="0"/>
                </a:lnTo>
                <a:lnTo>
                  <a:pt x="7485876" y="2888381"/>
                </a:lnTo>
                <a:lnTo>
                  <a:pt x="0" y="2888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04" t="-109497" r="-4330" b="-7542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377347" y="524464"/>
            <a:ext cx="7485875" cy="2991856"/>
          </a:xfrm>
          <a:custGeom>
            <a:avLst/>
            <a:gdLst/>
            <a:ahLst/>
            <a:cxnLst/>
            <a:rect l="l" t="t" r="r" b="b"/>
            <a:pathLst>
              <a:path w="7485875" h="2991856">
                <a:moveTo>
                  <a:pt x="0" y="0"/>
                </a:moveTo>
                <a:lnTo>
                  <a:pt x="7485876" y="0"/>
                </a:lnTo>
                <a:lnTo>
                  <a:pt x="7485876" y="2991855"/>
                </a:lnTo>
                <a:lnTo>
                  <a:pt x="0" y="2991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7972" b="-10223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77347" y="7150372"/>
            <a:ext cx="7522150" cy="2866848"/>
          </a:xfrm>
          <a:custGeom>
            <a:avLst/>
            <a:gdLst/>
            <a:ahLst/>
            <a:cxnLst/>
            <a:rect l="l" t="t" r="r" b="b"/>
            <a:pathLst>
              <a:path w="7522150" h="2866848">
                <a:moveTo>
                  <a:pt x="0" y="0"/>
                </a:moveTo>
                <a:lnTo>
                  <a:pt x="7522151" y="0"/>
                </a:lnTo>
                <a:lnTo>
                  <a:pt x="7522151" y="2866848"/>
                </a:lnTo>
                <a:lnTo>
                  <a:pt x="0" y="2866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8625" b="-2830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59134" y="3719433"/>
            <a:ext cx="7315200" cy="64008"/>
          </a:xfrm>
          <a:custGeom>
            <a:avLst/>
            <a:gdLst/>
            <a:ahLst/>
            <a:cxnLst/>
            <a:rect l="l" t="t" r="r" b="b"/>
            <a:pathLst>
              <a:path w="7315200" h="64008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03584" y="1607502"/>
            <a:ext cx="7826300" cy="104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18"/>
              </a:lnSpc>
            </a:pPr>
            <a:r>
              <a:rPr lang="en-US" sz="370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Problem</a:t>
            </a:r>
          </a:p>
          <a:p>
            <a:pPr marL="0" lvl="0" indent="0" algn="l">
              <a:lnSpc>
                <a:spcPts val="3518"/>
              </a:lnSpc>
            </a:pPr>
            <a:r>
              <a:rPr lang="en-US" sz="2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Single-agent LLMs fail silently in production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03584" y="7998874"/>
            <a:ext cx="6555698" cy="104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18"/>
              </a:lnSpc>
            </a:pPr>
            <a:r>
              <a:rPr lang="en-US" sz="370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Deployment</a:t>
            </a:r>
          </a:p>
          <a:p>
            <a:pPr marL="0" lvl="0" indent="0" algn="l">
              <a:lnSpc>
                <a:spcPts val="3518"/>
              </a:lnSpc>
            </a:pPr>
            <a:r>
              <a:rPr lang="en-US" sz="2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MCP server security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03584" y="4793091"/>
            <a:ext cx="7182178" cy="104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18"/>
              </a:lnSpc>
            </a:pPr>
            <a:r>
              <a:rPr lang="en-US" sz="370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Approach</a:t>
            </a:r>
          </a:p>
          <a:p>
            <a:pPr marL="0" lvl="0" indent="0" algn="l">
              <a:lnSpc>
                <a:spcPts val="3518"/>
              </a:lnSpc>
            </a:pPr>
            <a:r>
              <a:rPr lang="en-US" sz="270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Structured dissent through agent debate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59134" y="6906166"/>
            <a:ext cx="7315200" cy="64008"/>
          </a:xfrm>
          <a:custGeom>
            <a:avLst/>
            <a:gdLst/>
            <a:ahLst/>
            <a:cxnLst/>
            <a:rect l="l" t="t" r="r" b="b"/>
            <a:pathLst>
              <a:path w="7315200" h="64008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9381"/>
            <a:ext cx="18288000" cy="10267619"/>
            <a:chOff x="0" y="0"/>
            <a:chExt cx="4816593" cy="27042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229"/>
            </a:xfrm>
            <a:custGeom>
              <a:avLst/>
              <a:gdLst/>
              <a:ahLst/>
              <a:cxnLst/>
              <a:rect l="l" t="t" r="r" b="b"/>
              <a:pathLst>
                <a:path w="4816592" h="2704229">
                  <a:moveTo>
                    <a:pt x="0" y="0"/>
                  </a:moveTo>
                  <a:lnTo>
                    <a:pt x="4816592" y="0"/>
                  </a:lnTo>
                  <a:lnTo>
                    <a:pt x="4816592" y="2704229"/>
                  </a:lnTo>
                  <a:lnTo>
                    <a:pt x="0" y="2704229"/>
                  </a:lnTo>
                  <a:close/>
                </a:path>
              </a:pathLst>
            </a:custGeom>
            <a:solidFill>
              <a:srgbClr val="000000">
                <a:alpha val="6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63399" y="-197161"/>
            <a:ext cx="6824601" cy="10681323"/>
            <a:chOff x="0" y="0"/>
            <a:chExt cx="676383" cy="10586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6383" cy="1058621"/>
            </a:xfrm>
            <a:custGeom>
              <a:avLst/>
              <a:gdLst/>
              <a:ahLst/>
              <a:cxnLst/>
              <a:rect l="l" t="t" r="r" b="b"/>
              <a:pathLst>
                <a:path w="676383" h="1058621">
                  <a:moveTo>
                    <a:pt x="0" y="0"/>
                  </a:moveTo>
                  <a:lnTo>
                    <a:pt x="676383" y="0"/>
                  </a:lnTo>
                  <a:lnTo>
                    <a:pt x="676383" y="1058621"/>
                  </a:lnTo>
                  <a:lnTo>
                    <a:pt x="0" y="1058621"/>
                  </a:lnTo>
                  <a:close/>
                </a:path>
              </a:pathLst>
            </a:custGeom>
            <a:blipFill>
              <a:blip r:embed="rId3"/>
              <a:stretch>
                <a:fillRect l="-67457" r="-67457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-934423" y="5935401"/>
            <a:ext cx="18580607" cy="0"/>
          </a:xfrm>
          <a:prstGeom prst="line">
            <a:avLst/>
          </a:prstGeom>
          <a:ln w="9525" cap="rnd">
            <a:solidFill>
              <a:srgbClr val="1A3C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331672" y="1009650"/>
            <a:ext cx="6669851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64"/>
              </a:lnSpc>
            </a:pPr>
            <a:r>
              <a:rPr lang="en-US" sz="5554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Your LLM Just Failed (And Didn't Tell You)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26911"/>
            <a:ext cx="882088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happening in your production systems right now.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279741"/>
            <a:ext cx="9990189" cy="3887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You: "Is this MCP server safe to deploy?"</a:t>
            </a:r>
          </a:p>
          <a:p>
            <a:pPr marL="0" lvl="0" indent="0"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LLM: "Yes! This server follows security best practices. I don't see any concerns. ✅"</a:t>
            </a:r>
          </a:p>
          <a:p>
            <a:pPr marL="0" lvl="0" indent="0"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Reality:</a:t>
            </a:r>
          </a:p>
          <a:p>
            <a:pPr marL="0" lvl="0" indent="0" algn="l">
              <a:lnSpc>
                <a:spcPts val="3079"/>
              </a:lnSpc>
            </a:pPr>
            <a:endParaRPr lang="en-US" sz="21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⚠ Hardcoded API keys in 3 files</a:t>
            </a:r>
          </a:p>
          <a:p>
            <a:pPr marL="0" lvl="0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⚠ SQL injection in parameter handling</a:t>
            </a:r>
          </a:p>
          <a:p>
            <a:pPr marL="0" lvl="0" indent="0"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⚠ No input validation whatsoever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2100" y="8829362"/>
            <a:ext cx="7968996" cy="23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38"/>
              </a:lnSpc>
              <a:spcBef>
                <a:spcPct val="0"/>
              </a:spcBef>
            </a:pPr>
            <a:r>
              <a:rPr lang="en-US" sz="149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LLMs are confidently wrong at scale with no self-correction mechanism.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67619"/>
            <a:chOff x="0" y="0"/>
            <a:chExt cx="4816593" cy="27042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229"/>
            </a:xfrm>
            <a:custGeom>
              <a:avLst/>
              <a:gdLst/>
              <a:ahLst/>
              <a:cxnLst/>
              <a:rect l="l" t="t" r="r" b="b"/>
              <a:pathLst>
                <a:path w="4816592" h="2704229">
                  <a:moveTo>
                    <a:pt x="0" y="0"/>
                  </a:moveTo>
                  <a:lnTo>
                    <a:pt x="4816592" y="0"/>
                  </a:lnTo>
                  <a:lnTo>
                    <a:pt x="4816592" y="2704229"/>
                  </a:lnTo>
                  <a:lnTo>
                    <a:pt x="0" y="2704229"/>
                  </a:lnTo>
                  <a:close/>
                </a:path>
              </a:pathLst>
            </a:custGeom>
            <a:solidFill>
              <a:srgbClr val="000000">
                <a:alpha val="6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67635" y="3112953"/>
            <a:ext cx="5945902" cy="61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4"/>
              </a:lnSpc>
              <a:spcBef>
                <a:spcPct val="0"/>
              </a:spcBef>
            </a:pPr>
            <a:r>
              <a:rPr lang="en-US" sz="3538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❌ Uncertainty quantification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7635" y="4164179"/>
            <a:ext cx="3411968" cy="28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1"/>
              </a:lnSpc>
            </a:pPr>
            <a:r>
              <a:rPr lang="en-US" sz="165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→ Always sounds confident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79603" y="4249263"/>
            <a:ext cx="5789700" cy="61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4"/>
              </a:lnSpc>
              <a:spcBef>
                <a:spcPct val="0"/>
              </a:spcBef>
            </a:pPr>
            <a:r>
              <a:rPr lang="en-US" sz="3538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❌ Alternative viewpoints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79603" y="5251440"/>
            <a:ext cx="5789700" cy="284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11"/>
              </a:lnSpc>
              <a:spcBef>
                <a:spcPct val="0"/>
              </a:spcBef>
            </a:pPr>
            <a:r>
              <a:rPr lang="en-US" sz="1651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→ One perspective only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18851" y="5254048"/>
            <a:ext cx="4522734" cy="59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61"/>
              </a:lnSpc>
              <a:spcBef>
                <a:spcPct val="0"/>
              </a:spcBef>
            </a:pPr>
            <a:r>
              <a:rPr lang="en-US" sz="3472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❌ Self-correction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8851" y="6220970"/>
            <a:ext cx="3411968" cy="26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9"/>
              </a:lnSpc>
              <a:spcBef>
                <a:spcPct val="0"/>
              </a:spcBef>
            </a:pPr>
            <a:r>
              <a:rPr lang="en-US" sz="1506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→ No mechanism to catch mistakes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77080" y="6182870"/>
            <a:ext cx="4644224" cy="610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54"/>
              </a:lnSpc>
            </a:pPr>
            <a:r>
              <a:rPr lang="en-US" sz="353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❌ Adversarial checking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77080" y="7244191"/>
            <a:ext cx="3411968" cy="26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9"/>
              </a:lnSpc>
              <a:spcBef>
                <a:spcPct val="0"/>
              </a:spcBef>
            </a:pPr>
            <a:r>
              <a:rPr lang="en-US" sz="1506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→ No one challenges the conclusion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66498" y="8960453"/>
            <a:ext cx="14755003" cy="54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  <a:spcBef>
                <a:spcPct val="0"/>
              </a:spcBef>
            </a:pPr>
            <a:r>
              <a:rPr lang="en-US" sz="3748" u="none" spc="62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SINGLE PERSPECTIVE = SINGLE POINT OF FAILURE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0579" y="1231243"/>
            <a:ext cx="15606842" cy="96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35"/>
              </a:lnSpc>
            </a:pPr>
            <a:r>
              <a:rPr lang="en-US" sz="5596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What you DON'T get with single-agent systems: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62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9381"/>
            <a:ext cx="18288000" cy="10267619"/>
            <a:chOff x="0" y="0"/>
            <a:chExt cx="4816593" cy="27042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4229"/>
            </a:xfrm>
            <a:custGeom>
              <a:avLst/>
              <a:gdLst/>
              <a:ahLst/>
              <a:cxnLst/>
              <a:rect l="l" t="t" r="r" b="b"/>
              <a:pathLst>
                <a:path w="4816592" h="2704229">
                  <a:moveTo>
                    <a:pt x="0" y="0"/>
                  </a:moveTo>
                  <a:lnTo>
                    <a:pt x="4816592" y="0"/>
                  </a:lnTo>
                  <a:lnTo>
                    <a:pt x="4816592" y="2704229"/>
                  </a:lnTo>
                  <a:lnTo>
                    <a:pt x="0" y="2704229"/>
                  </a:lnTo>
                  <a:close/>
                </a:path>
              </a:pathLst>
            </a:custGeom>
            <a:solidFill>
              <a:srgbClr val="000000">
                <a:alpha val="6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2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1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60177" y="8567738"/>
            <a:ext cx="476764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🟡 Neutral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Balanced perspective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Prevents groupthink</a:t>
            </a:r>
          </a:p>
        </p:txBody>
      </p:sp>
      <p:sp>
        <p:nvSpPr>
          <p:cNvPr id="7" name="Freeform 7"/>
          <p:cNvSpPr/>
          <p:nvPr/>
        </p:nvSpPr>
        <p:spPr>
          <a:xfrm>
            <a:off x="2103183" y="4076006"/>
            <a:ext cx="3237967" cy="3127458"/>
          </a:xfrm>
          <a:custGeom>
            <a:avLst/>
            <a:gdLst/>
            <a:ahLst/>
            <a:cxnLst/>
            <a:rect l="l" t="t" r="r" b="b"/>
            <a:pathLst>
              <a:path w="3237967" h="3127458">
                <a:moveTo>
                  <a:pt x="0" y="0"/>
                </a:moveTo>
                <a:lnTo>
                  <a:pt x="3237967" y="0"/>
                </a:lnTo>
                <a:lnTo>
                  <a:pt x="3237967" y="3127458"/>
                </a:lnTo>
                <a:lnTo>
                  <a:pt x="0" y="312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128" t="-21251" r="-25754" b="-2978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43966" y="4076006"/>
            <a:ext cx="2917689" cy="3127458"/>
          </a:xfrm>
          <a:custGeom>
            <a:avLst/>
            <a:gdLst/>
            <a:ahLst/>
            <a:cxnLst/>
            <a:rect l="l" t="t" r="r" b="b"/>
            <a:pathLst>
              <a:path w="2917689" h="3127458">
                <a:moveTo>
                  <a:pt x="0" y="0"/>
                </a:moveTo>
                <a:lnTo>
                  <a:pt x="2917690" y="0"/>
                </a:lnTo>
                <a:lnTo>
                  <a:pt x="2917690" y="3127458"/>
                </a:lnTo>
                <a:lnTo>
                  <a:pt x="0" y="3127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77" t="-13491" r="-26073" b="-2705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312700" y="5153191"/>
            <a:ext cx="5662601" cy="3055750"/>
          </a:xfrm>
          <a:custGeom>
            <a:avLst/>
            <a:gdLst/>
            <a:ahLst/>
            <a:cxnLst/>
            <a:rect l="l" t="t" r="r" b="b"/>
            <a:pathLst>
              <a:path w="5662601" h="3055750">
                <a:moveTo>
                  <a:pt x="0" y="0"/>
                </a:moveTo>
                <a:lnTo>
                  <a:pt x="5662600" y="0"/>
                </a:lnTo>
                <a:lnTo>
                  <a:pt x="5662600" y="3055750"/>
                </a:lnTo>
                <a:lnTo>
                  <a:pt x="0" y="30557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374" t="-25506" r="-13302" b="-111092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75461" y="754727"/>
            <a:ext cx="1313707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 b="1" spc="1338">
                <a:solidFill>
                  <a:srgbClr val="F8B034"/>
                </a:solidFill>
                <a:latin typeface="Lato Bold"/>
                <a:ea typeface="Lato Bold"/>
                <a:cs typeface="Lato Bold"/>
                <a:sym typeface="Lato Bold"/>
              </a:rPr>
              <a:t>INTRODUCING THINKTANK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9896" y="7518378"/>
            <a:ext cx="4084541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🟢 Believers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Solution-focused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 opportunities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74011" y="7518378"/>
            <a:ext cx="365760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🔴 Skeptics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Risk-focused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Identify problems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72604" y="1716752"/>
            <a:ext cx="14942793" cy="2254480"/>
            <a:chOff x="0" y="0"/>
            <a:chExt cx="19923723" cy="3005973"/>
          </a:xfrm>
        </p:grpSpPr>
        <p:grpSp>
          <p:nvGrpSpPr>
            <p:cNvPr id="14" name="Group 14"/>
            <p:cNvGrpSpPr/>
            <p:nvPr/>
          </p:nvGrpSpPr>
          <p:grpSpPr>
            <a:xfrm>
              <a:off x="1031560" y="0"/>
              <a:ext cx="18892164" cy="3005973"/>
              <a:chOff x="0" y="0"/>
              <a:chExt cx="3731785" cy="59377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731785" cy="593772"/>
              </a:xfrm>
              <a:custGeom>
                <a:avLst/>
                <a:gdLst/>
                <a:ahLst/>
                <a:cxnLst/>
                <a:rect l="l" t="t" r="r" b="b"/>
                <a:pathLst>
                  <a:path w="3731785" h="593772">
                    <a:moveTo>
                      <a:pt x="0" y="0"/>
                    </a:moveTo>
                    <a:lnTo>
                      <a:pt x="3731785" y="0"/>
                    </a:lnTo>
                    <a:lnTo>
                      <a:pt x="3731785" y="593772"/>
                    </a:lnTo>
                    <a:lnTo>
                      <a:pt x="0" y="593772"/>
                    </a:ln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3731785" cy="63187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8397374" y="636211"/>
              <a:ext cx="10259752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80"/>
                </a:lnSpc>
              </a:pPr>
              <a:r>
                <a:rPr lang="en-US" sz="2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Multi-agent orchestration where agents with opposing viewpoints debate decisions before consensus.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67961"/>
              <a:ext cx="8148581" cy="1660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19"/>
                </a:lnSpc>
                <a:spcBef>
                  <a:spcPct val="0"/>
                </a:spcBef>
              </a:pPr>
              <a:r>
                <a:rPr lang="en-US" sz="4099" b="1" spc="286">
                  <a:solidFill>
                    <a:srgbClr val="F5D062"/>
                  </a:solidFill>
                  <a:latin typeface="Lato Bold"/>
                  <a:ea typeface="Lato Bold"/>
                  <a:cs typeface="Lato Bold"/>
                  <a:sym typeface="Lato Bold"/>
                </a:rPr>
                <a:t>STRUCTURED DISSENT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 rot="-10800000">
            <a:off x="11253395" y="2707103"/>
            <a:ext cx="3086100" cy="3068156"/>
            <a:chOff x="0" y="0"/>
            <a:chExt cx="812800" cy="808074"/>
          </a:xfrm>
        </p:grpSpPr>
        <p:sp>
          <p:nvSpPr>
            <p:cNvPr id="8" name="Freeform 8"/>
            <p:cNvSpPr/>
            <p:nvPr/>
          </p:nvSpPr>
          <p:spPr>
            <a:xfrm>
              <a:off x="5060" y="10547"/>
              <a:ext cx="802681" cy="797527"/>
            </a:xfrm>
            <a:custGeom>
              <a:avLst/>
              <a:gdLst/>
              <a:ahLst/>
              <a:cxnLst/>
              <a:rect l="l" t="t" r="r" b="b"/>
              <a:pathLst>
                <a:path w="802681" h="797527">
                  <a:moveTo>
                    <a:pt x="435302" y="15247"/>
                  </a:moveTo>
                  <a:lnTo>
                    <a:pt x="773778" y="272316"/>
                  </a:lnTo>
                  <a:cubicBezTo>
                    <a:pt x="794165" y="287799"/>
                    <a:pt x="802680" y="314388"/>
                    <a:pt x="795082" y="338835"/>
                  </a:cubicBezTo>
                  <a:lnTo>
                    <a:pt x="665167" y="756802"/>
                  </a:lnTo>
                  <a:cubicBezTo>
                    <a:pt x="657639" y="781023"/>
                    <a:pt x="635226" y="797527"/>
                    <a:pt x="609862" y="797527"/>
                  </a:cubicBezTo>
                  <a:lnTo>
                    <a:pt x="192818" y="797527"/>
                  </a:lnTo>
                  <a:cubicBezTo>
                    <a:pt x="167454" y="797527"/>
                    <a:pt x="145041" y="781023"/>
                    <a:pt x="137513" y="756802"/>
                  </a:cubicBezTo>
                  <a:lnTo>
                    <a:pt x="7598" y="338835"/>
                  </a:lnTo>
                  <a:cubicBezTo>
                    <a:pt x="0" y="314388"/>
                    <a:pt x="8515" y="287799"/>
                    <a:pt x="28902" y="272316"/>
                  </a:cubicBezTo>
                  <a:lnTo>
                    <a:pt x="367378" y="15247"/>
                  </a:lnTo>
                  <a:cubicBezTo>
                    <a:pt x="387453" y="0"/>
                    <a:pt x="415227" y="0"/>
                    <a:pt x="435302" y="1524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5D062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27000" y="202019"/>
              <a:ext cx="558800" cy="555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0" y="704643"/>
            <a:ext cx="18288049" cy="9525"/>
          </a:xfrm>
          <a:prstGeom prst="line">
            <a:avLst/>
          </a:prstGeom>
          <a:ln w="19050" cap="flat">
            <a:solidFill>
              <a:srgbClr val="F5D0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6908964" y="0"/>
            <a:ext cx="0" cy="10395005"/>
          </a:xfrm>
          <a:prstGeom prst="line">
            <a:avLst/>
          </a:prstGeom>
          <a:ln w="19050" cap="flat">
            <a:solidFill>
              <a:srgbClr val="F5D0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2068427" y="3234789"/>
            <a:ext cx="1456036" cy="1456036"/>
          </a:xfrm>
          <a:custGeom>
            <a:avLst/>
            <a:gdLst/>
            <a:ahLst/>
            <a:cxnLst/>
            <a:rect l="l" t="t" r="r" b="b"/>
            <a:pathLst>
              <a:path w="1456036" h="1456036">
                <a:moveTo>
                  <a:pt x="0" y="0"/>
                </a:moveTo>
                <a:lnTo>
                  <a:pt x="1456036" y="0"/>
                </a:lnTo>
                <a:lnTo>
                  <a:pt x="1456036" y="1456036"/>
                </a:lnTo>
                <a:lnTo>
                  <a:pt x="0" y="1456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84300" y="3658430"/>
            <a:ext cx="5120179" cy="87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65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Adversarial agents catch each other's blind spots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84300" y="1628866"/>
            <a:ext cx="4762500" cy="107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4550" b="1" spc="518">
                <a:solidFill>
                  <a:srgbClr val="F5D062"/>
                </a:solidFill>
                <a:latin typeface="Lato Bold"/>
                <a:ea typeface="Lato Bold"/>
                <a:cs typeface="Lato Bold"/>
                <a:sym typeface="Lato Bold"/>
              </a:rPr>
              <a:t>STRUCTURED </a:t>
            </a:r>
          </a:p>
          <a:p>
            <a:pPr marL="0" lvl="0" indent="0" algn="l">
              <a:lnSpc>
                <a:spcPts val="4095"/>
              </a:lnSpc>
              <a:spcBef>
                <a:spcPct val="0"/>
              </a:spcBef>
            </a:pPr>
            <a:r>
              <a:rPr lang="en-US" sz="4550" b="1" spc="518">
                <a:solidFill>
                  <a:srgbClr val="F5D062"/>
                </a:solidFill>
                <a:latin typeface="Lato Bold"/>
                <a:ea typeface="Lato Bold"/>
                <a:cs typeface="Lato Bold"/>
                <a:sym typeface="Lato Bold"/>
              </a:rPr>
              <a:t>DISSENT TREE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4300" y="5289559"/>
            <a:ext cx="5120179" cy="130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65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Personas (Roles) give agents a different perspective to debate from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4300" y="7351299"/>
            <a:ext cx="5120179" cy="130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55"/>
              </a:lnSpc>
              <a:spcBef>
                <a:spcPct val="0"/>
              </a:spcBef>
            </a:pPr>
            <a:r>
              <a:rPr lang="en-US" sz="265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Confidence scores include both majority consensus and minority dissent.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6353" y="1348748"/>
            <a:ext cx="5940183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INPUT: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07029" y="2689159"/>
            <a:ext cx="494855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spc="296">
                <a:solidFill>
                  <a:srgbClr val="4AFF00"/>
                </a:solidFill>
                <a:latin typeface="Montserrat"/>
                <a:ea typeface="Montserrat"/>
                <a:cs typeface="Montserrat"/>
                <a:sym typeface="Montserrat"/>
              </a:rPr>
              <a:t>BELIEVER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01220" y="2689173"/>
            <a:ext cx="494855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spc="296">
                <a:solidFill>
                  <a:srgbClr val="4AFF00"/>
                </a:solidFill>
                <a:latin typeface="Montserrat"/>
                <a:ea typeface="Montserrat"/>
                <a:cs typeface="Montserrat"/>
                <a:sym typeface="Montserrat"/>
              </a:rPr>
              <a:t>BELIEVER 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09014" y="4391925"/>
            <a:ext cx="494855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spc="296">
                <a:solidFill>
                  <a:srgbClr val="FF6969"/>
                </a:solidFill>
                <a:latin typeface="Montserrat"/>
                <a:ea typeface="Montserrat"/>
                <a:cs typeface="Montserrat"/>
                <a:sym typeface="Montserrat"/>
              </a:rPr>
              <a:t>SKEPTIC 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44095" y="4412486"/>
            <a:ext cx="494855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spc="296">
                <a:solidFill>
                  <a:srgbClr val="FF6969"/>
                </a:solidFill>
                <a:latin typeface="Montserrat"/>
                <a:ea typeface="Montserrat"/>
                <a:cs typeface="Montserrat"/>
                <a:sym typeface="Montserrat"/>
              </a:rPr>
              <a:t>SKEPTIC 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322170" y="5958479"/>
            <a:ext cx="494855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spc="296">
                <a:solidFill>
                  <a:srgbClr val="F5D062"/>
                </a:solidFill>
                <a:latin typeface="Montserrat"/>
                <a:ea typeface="Montserrat"/>
                <a:cs typeface="Montserrat"/>
                <a:sym typeface="Montserrat"/>
              </a:rPr>
              <a:t>NEUTRAL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22170" y="7379874"/>
            <a:ext cx="494855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 spc="29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REPORTING LAYER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48821" y="8543506"/>
            <a:ext cx="769524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 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Analysis + Confidence + Key Minority Opinions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019387" y="3396070"/>
            <a:ext cx="1554114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43451" y="4401450"/>
            <a:ext cx="2105987" cy="813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  <a:spcBef>
                <a:spcPct val="0"/>
              </a:spcBef>
            </a:pPr>
            <a:r>
              <a:rPr lang="en-US" sz="248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round debate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2796445" y="1739273"/>
            <a:ext cx="0" cy="6254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2815495" y="6598824"/>
            <a:ext cx="0" cy="625434"/>
          </a:xfrm>
          <a:prstGeom prst="line">
            <a:avLst/>
          </a:prstGeom>
          <a:ln w="38100" cap="flat">
            <a:solidFill>
              <a:srgbClr val="F5D0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2834545" y="7844235"/>
            <a:ext cx="0" cy="625434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7837257" y="228393"/>
            <a:ext cx="9422043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200" spc="9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DEFAULT CONFIGURATION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05840" y="950595"/>
            <a:ext cx="1627632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3"/>
              </a:lnSpc>
            </a:pPr>
            <a:r>
              <a:rPr lang="en-US" sz="5752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PHASE 1: ALL AGENTS ANALYZE IN PARALLEL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87822" y="2207895"/>
            <a:ext cx="1627632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9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Input: MCP Server Security Findings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00" y="3712845"/>
            <a:ext cx="274319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🟢 Believer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" y="4608195"/>
            <a:ext cx="274319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</a:pPr>
            <a:r>
              <a:rPr lang="en-US" sz="301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↓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600" y="5166360"/>
            <a:ext cx="274319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Most are</a:t>
            </a:r>
          </a:p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fixable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80560" y="3712845"/>
            <a:ext cx="274319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🟢 Believer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80560" y="4608195"/>
            <a:ext cx="274319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</a:pPr>
            <a:r>
              <a:rPr lang="en-US" sz="301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↓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80560" y="5166360"/>
            <a:ext cx="274319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Auth layer</a:t>
            </a:r>
          </a:p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priority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89518" y="3712845"/>
            <a:ext cx="274319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🔴 Skeptic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89518" y="4608195"/>
            <a:ext cx="274319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</a:pPr>
            <a:r>
              <a:rPr lang="en-US" sz="301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↓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589518" y="5166360"/>
            <a:ext cx="274319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Cascading</a:t>
            </a:r>
          </a:p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exploits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8480" y="3712845"/>
            <a:ext cx="274319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🔴 Skeptic 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98480" y="4608195"/>
            <a:ext cx="274319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</a:pPr>
            <a:r>
              <a:rPr lang="en-US" sz="301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↓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98480" y="5166360"/>
            <a:ext cx="274319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Hidden</a:t>
            </a:r>
          </a:p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costs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07440" y="3712845"/>
            <a:ext cx="274319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🟡 Neutral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807440" y="4608195"/>
            <a:ext cx="274319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2"/>
              </a:lnSpc>
            </a:pPr>
            <a:r>
              <a:rPr lang="en-US" sz="3018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↓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07440" y="5166360"/>
            <a:ext cx="274319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Need phased</a:t>
            </a:r>
          </a:p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approach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5840" y="7360920"/>
            <a:ext cx="16276320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Believers find what CAN be fixed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Skeptics find what WILL go wrong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Neutral keeps both honest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1005840" y="960120"/>
            <a:ext cx="1627632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9"/>
              </a:lnSpc>
            </a:pPr>
            <a:r>
              <a:rPr lang="en-US" sz="5700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PHASE 2: AGENTS CHALLENGE EACH OTHER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840" y="2240280"/>
            <a:ext cx="1627632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98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Agents see peer analyses and argue: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0320" y="3230811"/>
            <a:ext cx="25603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AFF00"/>
                </a:solidFill>
                <a:latin typeface="Lato"/>
                <a:ea typeface="Lato"/>
                <a:cs typeface="Lato"/>
                <a:sym typeface="Lato"/>
              </a:rPr>
              <a:t>Believer: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4480" y="3611880"/>
            <a:ext cx="713232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Auth vulnerabilities are straightforward. 2 weeks.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07040" y="4097655"/>
            <a:ext cx="25603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6969"/>
                </a:solidFill>
                <a:latin typeface="Lato"/>
                <a:ea typeface="Lato"/>
                <a:cs typeface="Lato"/>
                <a:sym typeface="Lato"/>
              </a:rPr>
              <a:t>Skeptic: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01200" y="4526280"/>
            <a:ext cx="7132320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You're ignoring database migration complexity.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60320" y="5156835"/>
            <a:ext cx="25603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Neutral: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54480" y="5614035"/>
            <a:ext cx="713232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Realistically 3-4 weeks, but auth is the priority because it blocks the exploit chain.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60320" y="7351395"/>
            <a:ext cx="25603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4AFF00"/>
                </a:solidFill>
                <a:latin typeface="Lato"/>
                <a:ea typeface="Lato"/>
                <a:cs typeface="Lato"/>
                <a:sym typeface="Lato"/>
              </a:rPr>
              <a:t>Believer 2: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54480" y="7818120"/>
            <a:ext cx="713232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Fair point. Can we parallelize cache fixes?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07040" y="7429353"/>
            <a:ext cx="256032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6969"/>
                </a:solidFill>
                <a:latin typeface="Lato"/>
                <a:ea typeface="Lato"/>
                <a:cs typeface="Lato"/>
                <a:sym typeface="Lato"/>
              </a:rPr>
              <a:t>Skeptic 2: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01200" y="7818120"/>
            <a:ext cx="713232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Cache fix needs load testing. Add buffer.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5840" y="8631555"/>
            <a:ext cx="16276320" cy="1266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is </a:t>
            </a:r>
            <a:r>
              <a:rPr lang="en-US" sz="2799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adversarial verification in real-time</a:t>
            </a: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Believers challenge pessimistic timelines  • Skeptics challenge optimistic assumptions  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• Neutral prevents groupthink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54480" y="2830830"/>
            <a:ext cx="857885" cy="828606"/>
          </a:xfrm>
          <a:custGeom>
            <a:avLst/>
            <a:gdLst/>
            <a:ahLst/>
            <a:cxnLst/>
            <a:rect l="l" t="t" r="r" b="b"/>
            <a:pathLst>
              <a:path w="857885" h="828606">
                <a:moveTo>
                  <a:pt x="0" y="0"/>
                </a:moveTo>
                <a:lnTo>
                  <a:pt x="857885" y="0"/>
                </a:lnTo>
                <a:lnTo>
                  <a:pt x="857885" y="828606"/>
                </a:lnTo>
                <a:lnTo>
                  <a:pt x="0" y="828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128" t="-21251" r="-25754" b="-2978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601200" y="3648222"/>
            <a:ext cx="856349" cy="917916"/>
          </a:xfrm>
          <a:custGeom>
            <a:avLst/>
            <a:gdLst/>
            <a:ahLst/>
            <a:cxnLst/>
            <a:rect l="l" t="t" r="r" b="b"/>
            <a:pathLst>
              <a:path w="856349" h="917916">
                <a:moveTo>
                  <a:pt x="0" y="0"/>
                </a:moveTo>
                <a:lnTo>
                  <a:pt x="856349" y="0"/>
                </a:lnTo>
                <a:lnTo>
                  <a:pt x="856349" y="917916"/>
                </a:lnTo>
                <a:lnTo>
                  <a:pt x="0" y="917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577" t="-13491" r="-26073" b="-27053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54480" y="4712475"/>
            <a:ext cx="907484" cy="862050"/>
          </a:xfrm>
          <a:custGeom>
            <a:avLst/>
            <a:gdLst/>
            <a:ahLst/>
            <a:cxnLst/>
            <a:rect l="l" t="t" r="r" b="b"/>
            <a:pathLst>
              <a:path w="907484" h="862050">
                <a:moveTo>
                  <a:pt x="0" y="0"/>
                </a:moveTo>
                <a:lnTo>
                  <a:pt x="907484" y="0"/>
                </a:lnTo>
                <a:lnTo>
                  <a:pt x="907484" y="862050"/>
                </a:lnTo>
                <a:lnTo>
                  <a:pt x="0" y="8620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324" t="-27758" r="-71271" b="-129730"/>
            </a:stretch>
          </a:blipFill>
        </p:spPr>
      </p:sp>
      <p:sp>
        <p:nvSpPr>
          <p:cNvPr id="23" name="Freeform 23"/>
          <p:cNvSpPr/>
          <p:nvPr/>
        </p:nvSpPr>
        <p:spPr>
          <a:xfrm flipH="1">
            <a:off x="1604079" y="6989514"/>
            <a:ext cx="857885" cy="828606"/>
          </a:xfrm>
          <a:custGeom>
            <a:avLst/>
            <a:gdLst/>
            <a:ahLst/>
            <a:cxnLst/>
            <a:rect l="l" t="t" r="r" b="b"/>
            <a:pathLst>
              <a:path w="857885" h="828606">
                <a:moveTo>
                  <a:pt x="857885" y="0"/>
                </a:moveTo>
                <a:lnTo>
                  <a:pt x="0" y="0"/>
                </a:lnTo>
                <a:lnTo>
                  <a:pt x="0" y="828606"/>
                </a:lnTo>
                <a:lnTo>
                  <a:pt x="857885" y="828606"/>
                </a:lnTo>
                <a:lnTo>
                  <a:pt x="857885" y="0"/>
                </a:lnTo>
                <a:close/>
              </a:path>
            </a:pathLst>
          </a:custGeom>
          <a:blipFill>
            <a:blip r:embed="rId3"/>
            <a:stretch>
              <a:fillRect l="-20128" t="-21251" r="-25754" b="-29785"/>
            </a:stretch>
          </a:blipFill>
        </p:spPr>
      </p:sp>
      <p:sp>
        <p:nvSpPr>
          <p:cNvPr id="24" name="Freeform 24"/>
          <p:cNvSpPr/>
          <p:nvPr/>
        </p:nvSpPr>
        <p:spPr>
          <a:xfrm flipH="1">
            <a:off x="9612109" y="6940062"/>
            <a:ext cx="856349" cy="917916"/>
          </a:xfrm>
          <a:custGeom>
            <a:avLst/>
            <a:gdLst/>
            <a:ahLst/>
            <a:cxnLst/>
            <a:rect l="l" t="t" r="r" b="b"/>
            <a:pathLst>
              <a:path w="856349" h="917916">
                <a:moveTo>
                  <a:pt x="856349" y="0"/>
                </a:moveTo>
                <a:lnTo>
                  <a:pt x="0" y="0"/>
                </a:lnTo>
                <a:lnTo>
                  <a:pt x="0" y="917916"/>
                </a:lnTo>
                <a:lnTo>
                  <a:pt x="856349" y="917916"/>
                </a:lnTo>
                <a:lnTo>
                  <a:pt x="856349" y="0"/>
                </a:lnTo>
                <a:close/>
              </a:path>
            </a:pathLst>
          </a:custGeom>
          <a:blipFill>
            <a:blip r:embed="rId4"/>
            <a:stretch>
              <a:fillRect l="-24577" t="-13491" r="-26073" b="-2705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6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49" cy="11118307"/>
            <a:chOff x="0" y="0"/>
            <a:chExt cx="24384065" cy="148244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65" cy="14679402"/>
            </a:xfrm>
            <a:custGeom>
              <a:avLst/>
              <a:gdLst/>
              <a:ahLst/>
              <a:cxnLst/>
              <a:rect l="l" t="t" r="r" b="b"/>
              <a:pathLst>
                <a:path w="24384065" h="14679402">
                  <a:moveTo>
                    <a:pt x="0" y="0"/>
                  </a:moveTo>
                  <a:lnTo>
                    <a:pt x="24384065" y="0"/>
                  </a:lnTo>
                  <a:lnTo>
                    <a:pt x="24384065" y="14679402"/>
                  </a:lnTo>
                  <a:lnTo>
                    <a:pt x="0" y="14679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420" b="-5420"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24384065" cy="14824409"/>
              <a:chOff x="0" y="0"/>
              <a:chExt cx="3600395" cy="21888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00395" cy="2188877"/>
              </a:xfrm>
              <a:custGeom>
                <a:avLst/>
                <a:gdLst/>
                <a:ahLst/>
                <a:cxnLst/>
                <a:rect l="l" t="t" r="r" b="b"/>
                <a:pathLst>
                  <a:path w="3600395" h="2188877">
                    <a:moveTo>
                      <a:pt x="0" y="0"/>
                    </a:moveTo>
                    <a:lnTo>
                      <a:pt x="3600395" y="0"/>
                    </a:lnTo>
                    <a:lnTo>
                      <a:pt x="3600395" y="2188877"/>
                    </a:lnTo>
                    <a:lnTo>
                      <a:pt x="0" y="2188877"/>
                    </a:lnTo>
                    <a:close/>
                  </a:path>
                </a:pathLst>
              </a:custGeom>
              <a:solidFill>
                <a:srgbClr val="000000">
                  <a:alpha val="67843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3600395" cy="22269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11"/>
                  </a:lnSpc>
                </a:pPr>
                <a:endParaRPr/>
              </a:p>
            </p:txBody>
          </p:sp>
        </p:grpSp>
      </p:grpSp>
      <p:sp>
        <p:nvSpPr>
          <p:cNvPr id="7" name="TextBox 7"/>
          <p:cNvSpPr txBox="1"/>
          <p:nvPr/>
        </p:nvSpPr>
        <p:spPr>
          <a:xfrm>
            <a:off x="262115" y="950223"/>
            <a:ext cx="17763769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0"/>
              </a:lnSpc>
            </a:pPr>
            <a:r>
              <a:rPr lang="en-US" sz="4917" b="1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PHASE 3: SYNTHESIS AND UNCERTAINTY QUANTIFICATION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" y="2817123"/>
            <a:ext cx="1627632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29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15 agent responses (5 agents × 3 phases) → FOREPERSON (Reporting Layer)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8800" y="4378851"/>
            <a:ext cx="1444752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4AFF00"/>
                </a:solidFill>
                <a:latin typeface="Lato"/>
                <a:ea typeface="Lato"/>
                <a:cs typeface="Lato"/>
                <a:sym typeface="Lato"/>
              </a:rPr>
              <a:t>✓</a:t>
            </a:r>
            <a:r>
              <a:rPr lang="en-US" sz="39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Strong agreement → HIGH CONFIDENCE (90%+)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28800" y="5559153"/>
            <a:ext cx="1444752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F5D062"/>
                </a:solidFill>
                <a:latin typeface="Lato"/>
                <a:ea typeface="Lato"/>
                <a:cs typeface="Lato"/>
                <a:sym typeface="Lato"/>
              </a:rPr>
              <a:t>⚠</a:t>
            </a:r>
            <a:r>
              <a:rPr lang="en-US" sz="39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Resolved debate → MEDIUM CONFIDENCE (70-90%)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28800" y="6664107"/>
            <a:ext cx="1444752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❌ Unresolved conflict → LOW CONFIDENCE (&lt;70%)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840" y="7909560"/>
            <a:ext cx="8046720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 includes:</a:t>
            </a:r>
          </a:p>
          <a:p>
            <a:pPr algn="l">
              <a:lnSpc>
                <a:spcPts val="2767"/>
              </a:lnSpc>
            </a:pPr>
            <a:r>
              <a:rPr lang="en-US" sz="2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Strategic recommendations</a:t>
            </a:r>
          </a:p>
          <a:p>
            <a:pPr algn="l">
              <a:lnSpc>
                <a:spcPts val="2767"/>
              </a:lnSpc>
            </a:pPr>
            <a:r>
              <a:rPr lang="en-US" sz="2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Confidence score per recommendation</a:t>
            </a:r>
          </a:p>
          <a:p>
            <a:pPr algn="l">
              <a:lnSpc>
                <a:spcPts val="2767"/>
              </a:lnSpc>
            </a:pPr>
            <a:r>
              <a:rPr lang="en-US" sz="2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Minority dissent documented</a:t>
            </a:r>
          </a:p>
          <a:p>
            <a:pPr algn="l">
              <a:lnSpc>
                <a:spcPts val="2767"/>
              </a:lnSpc>
            </a:pPr>
            <a:r>
              <a:rPr lang="en-US" sz="230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Escalation triggers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8340" y="7835682"/>
            <a:ext cx="768096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You get CONFIDENCE,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 just answers.</a:t>
            </a:r>
          </a:p>
          <a:p>
            <a:pPr algn="l">
              <a:lnSpc>
                <a:spcPts val="3359"/>
              </a:lnSpc>
            </a:pPr>
            <a:endParaRPr lang="en-US" sz="27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confidence → proceed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confidence → human review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1336</Words>
  <Application>Microsoft Macintosh PowerPoint</Application>
  <PresentationFormat>Custom</PresentationFormat>
  <Paragraphs>317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Lato Light</vt:lpstr>
      <vt:lpstr>Lato</vt:lpstr>
      <vt:lpstr>Calibri</vt:lpstr>
      <vt:lpstr>Montserrat Bold</vt:lpstr>
      <vt:lpstr>Montserrat</vt:lpstr>
      <vt:lpstr>Arial</vt:lpstr>
      <vt:lpstr>Lato Bold</vt:lpstr>
      <vt:lpstr>Lato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When_AI_Agents_Argue.pptx</dc:title>
  <cp:lastModifiedBy>Phillip Stafford</cp:lastModifiedBy>
  <cp:revision>1</cp:revision>
  <dcterms:created xsi:type="dcterms:W3CDTF">2006-08-16T00:00:00Z</dcterms:created>
  <dcterms:modified xsi:type="dcterms:W3CDTF">2025-11-18T15:36:09Z</dcterms:modified>
  <dc:identifier>DAG4r139PiE</dc:identifier>
</cp:coreProperties>
</file>